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2"/>
  </p:sldMasterIdLst>
  <p:notesMasterIdLst>
    <p:notesMasterId r:id="rId24"/>
  </p:notesMasterIdLst>
  <p:handoutMasterIdLst>
    <p:handoutMasterId r:id="rId25"/>
  </p:handoutMasterIdLst>
  <p:sldIdLst>
    <p:sldId id="342" r:id="rId3"/>
    <p:sldId id="356" r:id="rId4"/>
    <p:sldId id="354" r:id="rId5"/>
    <p:sldId id="357" r:id="rId6"/>
    <p:sldId id="358" r:id="rId7"/>
    <p:sldId id="361" r:id="rId8"/>
    <p:sldId id="362" r:id="rId9"/>
    <p:sldId id="363" r:id="rId10"/>
    <p:sldId id="366" r:id="rId11"/>
    <p:sldId id="364" r:id="rId12"/>
    <p:sldId id="365" r:id="rId13"/>
    <p:sldId id="367" r:id="rId14"/>
    <p:sldId id="368" r:id="rId15"/>
    <p:sldId id="359" r:id="rId16"/>
    <p:sldId id="355" r:id="rId17"/>
    <p:sldId id="360" r:id="rId18"/>
    <p:sldId id="406" r:id="rId19"/>
    <p:sldId id="407" r:id="rId20"/>
    <p:sldId id="399" r:id="rId21"/>
    <p:sldId id="400" r:id="rId22"/>
    <p:sldId id="405" r:id="rId23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2A1017D-6DBA-420F-93CE-A8027E8E4739}">
          <p14:sldIdLst>
            <p14:sldId id="342"/>
            <p14:sldId id="356"/>
            <p14:sldId id="354"/>
            <p14:sldId id="357"/>
            <p14:sldId id="358"/>
            <p14:sldId id="361"/>
            <p14:sldId id="362"/>
            <p14:sldId id="363"/>
            <p14:sldId id="366"/>
            <p14:sldId id="364"/>
            <p14:sldId id="365"/>
            <p14:sldId id="367"/>
            <p14:sldId id="368"/>
            <p14:sldId id="359"/>
            <p14:sldId id="355"/>
            <p14:sldId id="360"/>
            <p14:sldId id="406"/>
            <p14:sldId id="407"/>
            <p14:sldId id="399"/>
            <p14:sldId id="400"/>
            <p14:sldId id="40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8EEFE"/>
    <a:srgbClr val="96EAFE"/>
    <a:srgbClr val="7C5989"/>
    <a:srgbClr val="000066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59" autoAdjust="0"/>
    <p:restoredTop sz="80028" autoAdjust="0"/>
  </p:normalViewPr>
  <p:slideViewPr>
    <p:cSldViewPr>
      <p:cViewPr varScale="1">
        <p:scale>
          <a:sx n="70" d="100"/>
          <a:sy n="70" d="100"/>
        </p:scale>
        <p:origin x="1662" y="51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722A8-24DB-4C62-9C50-1A7D665A0ACD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3C1DA-78F3-4155-B782-B94BFBBE8F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49761"/>
      </p:ext>
    </p:extLst>
  </p:cSld>
  <p:clrMap bg1="lt1" tx1="dk1" bg2="lt2" tx2="dk2" accent1="accent1" accent2="accent2" accent3="accent3" accent4="accent4" accent5="accent5" accent6="accent6" hlink="hlink" folHlink="folHlink"/>
  <p:hf sldNum="0" dt="0"/>
</p:handoutMaster>
</file>

<file path=ppt/media/image1.gif>
</file>

<file path=ppt/media/image10.png>
</file>

<file path=ppt/media/image11.png>
</file>

<file path=ppt/media/image12.png>
</file>

<file path=ppt/media/image13.png>
</file>

<file path=ppt/media/image14.gif>
</file>

<file path=ppt/media/image15.JPG>
</file>

<file path=ppt/media/image16.JP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ECC41-AB40-4044-9FC1-CC47A5A6ED32}" type="datetimeFigureOut">
              <a:rPr lang="en-US" smtClean="0"/>
              <a:pPr/>
              <a:t>4/1/2022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E57BD-46E0-4D0B-8236-08AC4EDCC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36530"/>
      </p:ext>
    </p:extLst>
  </p:cSld>
  <p:clrMap bg1="lt1" tx1="dk1" bg2="lt2" tx2="dk2" accent1="accent1" accent2="accent2" accent3="accent3" accent4="accent4" accent5="accent5" accent6="accent6" hlink="hlink" folHlink="folHlink"/>
  <p:hf sldNum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814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b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TW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55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TW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849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6314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6318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/>
              <a:t>2021</a:t>
            </a:r>
            <a:r>
              <a:rPr lang="zh-TW" altLang="en-US" dirty="0"/>
              <a:t> 抄襲改成直接當掉</a:t>
            </a:r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0616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15564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/>
              <a:t>2021</a:t>
            </a:r>
            <a:r>
              <a:rPr lang="zh-TW" altLang="en-US" dirty="0"/>
              <a:t> 新增</a:t>
            </a:r>
            <a:r>
              <a:rPr lang="zh-TW" altLang="en-US" dirty="0">
                <a:solidFill>
                  <a:srgbClr val="FF0000"/>
                </a:solidFill>
              </a:rPr>
              <a:t>作業繳交流程</a:t>
            </a:r>
            <a:endParaRPr lang="zh-TW" altLang="en-US" dirty="0"/>
          </a:p>
        </p:txBody>
      </p:sp>
      <p:sp>
        <p:nvSpPr>
          <p:cNvPr id="4" name="頁首版面配置區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799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732240" y="6308725"/>
            <a:ext cx="2133600" cy="365125"/>
          </a:xfrm>
        </p:spPr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7668344" y="5877272"/>
            <a:ext cx="1391012" cy="926572"/>
            <a:chOff x="3563888" y="4221088"/>
            <a:chExt cx="1391012" cy="926572"/>
          </a:xfrm>
        </p:grpSpPr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563888" y="4221088"/>
              <a:ext cx="936104" cy="926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C:\Users\James\Downloads\GIF\清大LOGO(鳥).gif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4799" y="4511434"/>
              <a:ext cx="900101" cy="448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27" y="0"/>
            <a:ext cx="9253727" cy="6858000"/>
          </a:xfrm>
          <a:prstGeom prst="rect">
            <a:avLst/>
          </a:prstGeom>
        </p:spPr>
      </p:pic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51828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emn178.github.io/online-tools/md5_checksum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rive.google.com/open?id=1dqijJXnGsyhVYeRvyAEyeQYmhrgS_9yj" TargetMode="External"/><Relationship Id="rId5" Type="http://schemas.openxmlformats.org/officeDocument/2006/relationships/hyperlink" Target="https://docs.google.com/spreadsheets/d/1lHwdCMKG7JH7-dYANgVzwsEaOzzqLv2jR0C4K3jAZl4/edit?usp=sharing" TargetMode="External"/><Relationship Id="rId4" Type="http://schemas.openxmlformats.org/officeDocument/2006/relationships/hyperlink" Target="https://docs.google.com/forms/d/e/1FAIpQLSeQOPHqJ-lvKzQAiH_j-eJKhNrPI7C4zvEk8pUTANWGRPQTPg/viewform?usp=pp_url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2001" y="2247564"/>
            <a:ext cx="7772400" cy="1470025"/>
          </a:xfrm>
        </p:spPr>
        <p:txBody>
          <a:bodyPr>
            <a:normAutofit fontScale="90000"/>
          </a:bodyPr>
          <a:lstStyle/>
          <a:p>
            <a:r>
              <a:rPr kumimoji="1" lang="en-US" altLang="zh-TW" sz="4800" dirty="0"/>
              <a:t>Assignment 01</a:t>
            </a:r>
            <a:br>
              <a:rPr kumimoji="1" lang="en-US" altLang="zh-TW" sz="4800" dirty="0"/>
            </a:br>
            <a:r>
              <a:rPr kumimoji="1" lang="en-US" altLang="zh-TW" sz="4800" dirty="0"/>
              <a:t>Web Canvas</a:t>
            </a:r>
            <a:endParaRPr kumimoji="1"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4077072"/>
            <a:ext cx="6400800" cy="1752600"/>
          </a:xfrm>
        </p:spPr>
        <p:txBody>
          <a:bodyPr>
            <a:normAutofit/>
          </a:bodyPr>
          <a:lstStyle/>
          <a:p>
            <a:r>
              <a:rPr kumimoji="1" lang="en-US" altLang="zh-TW" sz="2800" b="1" dirty="0"/>
              <a:t>Hung-</a:t>
            </a:r>
            <a:r>
              <a:rPr kumimoji="1" lang="en-US" altLang="zh-TW" sz="2800" b="1" dirty="0" err="1"/>
              <a:t>Kuo</a:t>
            </a:r>
            <a:r>
              <a:rPr kumimoji="1" lang="en-US" altLang="zh-TW" sz="2800" b="1" dirty="0"/>
              <a:t> Chu</a:t>
            </a:r>
          </a:p>
          <a:p>
            <a:r>
              <a:rPr kumimoji="1" lang="en-US" altLang="zh-TW" sz="2800" dirty="0"/>
              <a:t>Department of Computer Science</a:t>
            </a:r>
          </a:p>
          <a:p>
            <a:r>
              <a:rPr kumimoji="1" lang="en-US" altLang="zh-TW" sz="2800" dirty="0"/>
              <a:t>National Tsing Hua University</a:t>
            </a:r>
          </a:p>
          <a:p>
            <a:endParaRPr kumimoji="1" lang="zh-TW" altLang="en-US" sz="2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4083132" y="6206642"/>
            <a:ext cx="97013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Stencil Std" pitchFamily="82" charset="0"/>
              </a:rPr>
              <a:t>CS2410</a:t>
            </a: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685800" y="476672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zh-TW" b="0" dirty="0">
                <a:solidFill>
                  <a:srgbClr val="00B050"/>
                </a:solidFill>
              </a:rPr>
              <a:t>Software Studio</a:t>
            </a:r>
            <a:br>
              <a:rPr lang="en-US" altLang="zh-TW" b="0" dirty="0">
                <a:solidFill>
                  <a:srgbClr val="00B050"/>
                </a:solidFill>
              </a:rPr>
            </a:br>
            <a:r>
              <a:rPr lang="zh-TW" altLang="en-US" b="0" dirty="0"/>
              <a:t> </a:t>
            </a:r>
            <a:r>
              <a:rPr lang="zh-TW" altLang="en-US" b="0" dirty="0"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軟體設計與實驗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114137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Refresh Button</a:t>
            </a:r>
            <a:endParaRPr lang="zh-TW" altLang="en-US" dirty="0"/>
          </a:p>
        </p:txBody>
      </p:sp>
      <p:pic>
        <p:nvPicPr>
          <p:cNvPr id="7" name="20200402_232532">
            <a:hlinkClick r:id="" action="ppaction://media"/>
            <a:extLst>
              <a:ext uri="{FF2B5EF4-FFF2-40B4-BE49-F238E27FC236}">
                <a16:creationId xmlns:a16="http://schemas.microsoft.com/office/drawing/2014/main" id="{6C715691-A98A-4AF4-8697-504C60F8B34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7952937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5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Different Brush Shape</a:t>
            </a:r>
            <a:endParaRPr lang="zh-TW" altLang="en-US" dirty="0"/>
          </a:p>
        </p:txBody>
      </p:sp>
      <p:pic>
        <p:nvPicPr>
          <p:cNvPr id="5" name="20200402_232641">
            <a:hlinkClick r:id="" action="ppaction://media"/>
            <a:extLst>
              <a:ext uri="{FF2B5EF4-FFF2-40B4-BE49-F238E27FC236}">
                <a16:creationId xmlns:a16="http://schemas.microsoft.com/office/drawing/2014/main" id="{F7DCCACE-E7A2-4409-A038-80347C080CE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2992765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5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Image Tool</a:t>
            </a:r>
            <a:endParaRPr lang="zh-TW" altLang="en-US" dirty="0"/>
          </a:p>
        </p:txBody>
      </p:sp>
      <p:pic>
        <p:nvPicPr>
          <p:cNvPr id="5" name="20200402_232925">
            <a:hlinkClick r:id="" action="ppaction://media"/>
            <a:extLst>
              <a:ext uri="{FF2B5EF4-FFF2-40B4-BE49-F238E27FC236}">
                <a16:creationId xmlns:a16="http://schemas.microsoft.com/office/drawing/2014/main" id="{250DE705-00B5-434D-9D03-60DC2A822FB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3293641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11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Download</a:t>
            </a:r>
            <a:endParaRPr lang="zh-TW" altLang="en-US" dirty="0"/>
          </a:p>
        </p:txBody>
      </p:sp>
      <p:pic>
        <p:nvPicPr>
          <p:cNvPr id="6" name="20200402_233018">
            <a:hlinkClick r:id="" action="ppaction://media"/>
            <a:extLst>
              <a:ext uri="{FF2B5EF4-FFF2-40B4-BE49-F238E27FC236}">
                <a16:creationId xmlns:a16="http://schemas.microsoft.com/office/drawing/2014/main" id="{360E9355-F26E-41E7-9568-975FC58DE32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86044640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4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All Functions</a:t>
            </a:r>
            <a:endParaRPr lang="zh-TW" altLang="en-US" dirty="0"/>
          </a:p>
        </p:txBody>
      </p:sp>
      <p:pic>
        <p:nvPicPr>
          <p:cNvPr id="10" name="內容版面配置區 9">
            <a:extLst>
              <a:ext uri="{FF2B5EF4-FFF2-40B4-BE49-F238E27FC236}">
                <a16:creationId xmlns:a16="http://schemas.microsoft.com/office/drawing/2014/main" id="{5EB54288-F524-405E-B06A-BD0D43E6CA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6454" y="1700808"/>
            <a:ext cx="7551092" cy="4118777"/>
          </a:xfrm>
        </p:spPr>
      </p:pic>
    </p:spTree>
    <p:extLst>
      <p:ext uri="{BB962C8B-B14F-4D97-AF65-F5344CB8AC3E}">
        <p14:creationId xmlns:p14="http://schemas.microsoft.com/office/powerpoint/2010/main" val="398601964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Scoring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75593521"/>
              </p:ext>
            </p:extLst>
          </p:nvPr>
        </p:nvGraphicFramePr>
        <p:xfrm>
          <a:off x="457200" y="1916832"/>
          <a:ext cx="8352928" cy="3240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5161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013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48072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latin typeface="+mj-lt"/>
                          <a:ea typeface="標楷體" panose="03000509000000000000" pitchFamily="65" charset="-120"/>
                        </a:rPr>
                        <a:t>Item</a:t>
                      </a:r>
                      <a:endParaRPr lang="zh-TW" altLang="en-US" sz="24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dirty="0">
                          <a:latin typeface="+mj-lt"/>
                          <a:ea typeface="標楷體" panose="03000509000000000000" pitchFamily="65" charset="-120"/>
                        </a:rPr>
                        <a:t>Score</a:t>
                      </a:r>
                      <a:endParaRPr lang="zh-TW" altLang="en-US" sz="2400" dirty="0">
                        <a:latin typeface="+mj-lt"/>
                        <a:ea typeface="標楷體" panose="03000509000000000000" pitchFamily="65" charset="-120"/>
                      </a:endParaRPr>
                    </a:p>
                  </a:txBody>
                  <a:tcPr anchor="ctr">
                    <a:solidFill>
                      <a:schemeClr val="bg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Basic</a:t>
                      </a:r>
                      <a:r>
                        <a:rPr lang="en-US" altLang="zh-TW" sz="2400" b="0" baseline="0" dirty="0">
                          <a:latin typeface="+mn-lt"/>
                          <a:ea typeface="+mn-ea"/>
                        </a:rPr>
                        <a:t> components</a:t>
                      </a:r>
                      <a:endParaRPr lang="en-US" altLang="zh-TW" sz="24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50%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Advance tools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35%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Appearance</a:t>
                      </a:r>
                      <a:r>
                        <a:rPr lang="en-US" altLang="zh-TW" sz="2400" b="0" baseline="0" dirty="0">
                          <a:latin typeface="+mn-lt"/>
                          <a:ea typeface="+mn-ea"/>
                        </a:rPr>
                        <a:t> (subjective)</a:t>
                      </a:r>
                      <a:endParaRPr lang="en-US" altLang="zh-TW" sz="24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10%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r>
                        <a:rPr lang="en-US" altLang="zh-TW" sz="2400" b="0" dirty="0">
                          <a:latin typeface="+mn-lt"/>
                          <a:ea typeface="+mn-ea"/>
                        </a:rPr>
                        <a:t>Other</a:t>
                      </a:r>
                      <a:r>
                        <a:rPr lang="en-US" altLang="zh-TW" sz="2400" b="0" baseline="0" dirty="0">
                          <a:latin typeface="+mn-lt"/>
                          <a:ea typeface="+mn-ea"/>
                        </a:rPr>
                        <a:t> useful widgets</a:t>
                      </a:r>
                      <a:r>
                        <a:rPr lang="zh-TW" altLang="en-US" sz="2400" b="0" baseline="0" dirty="0">
                          <a:latin typeface="+mn-lt"/>
                          <a:ea typeface="+mn-ea"/>
                        </a:rPr>
                        <a:t> </a:t>
                      </a:r>
                      <a:r>
                        <a:rPr lang="en-US" altLang="zh-TW" sz="2400" b="0" baseline="0" dirty="0">
                          <a:latin typeface="+mn-lt"/>
                          <a:ea typeface="+mn-ea"/>
                        </a:rPr>
                        <a:t>(describe on README.md)</a:t>
                      </a:r>
                      <a:endParaRPr lang="en-US" altLang="zh-TW" sz="2400" b="0" dirty="0">
                        <a:latin typeface="+mn-lt"/>
                        <a:ea typeface="+mn-ea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2400" b="1" dirty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1~5%</a:t>
                      </a:r>
                      <a:endParaRPr lang="zh-TW" altLang="en-US" sz="2400" b="1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9286266"/>
      </p:ext>
    </p:extLst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Reminder</a:t>
            </a:r>
            <a:endParaRPr kumimoji="1"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23528" y="1484784"/>
            <a:ext cx="8496944" cy="4968552"/>
          </a:xfrm>
        </p:spPr>
        <p:txBody>
          <a:bodyPr>
            <a:normAutofit/>
          </a:bodyPr>
          <a:lstStyle/>
          <a:p>
            <a:r>
              <a:rPr kumimoji="1" lang="en-US" altLang="zh-TW" sz="2400" dirty="0"/>
              <a:t>Deploy your web page to </a:t>
            </a:r>
            <a:r>
              <a:rPr kumimoji="1" lang="en-US" altLang="zh-TW" sz="2400" b="1" dirty="0"/>
              <a:t>Firebase page</a:t>
            </a:r>
            <a:r>
              <a:rPr kumimoji="1" lang="en-US" altLang="zh-TW" sz="2400" dirty="0"/>
              <a:t>, and ensure it works correctly. Add TA’s account to your firebase project.</a:t>
            </a:r>
          </a:p>
          <a:p>
            <a:pPr lvl="1"/>
            <a:r>
              <a:rPr kumimoji="1" lang="en-US" altLang="zh-TW" sz="2000" b="1" dirty="0"/>
              <a:t>Your main page should be named as </a:t>
            </a:r>
            <a:r>
              <a:rPr kumimoji="1" lang="en-US" altLang="zh-TW" sz="2000" dirty="0"/>
              <a:t>“</a:t>
            </a:r>
            <a:r>
              <a:rPr kumimoji="1" lang="en-US" altLang="zh-TW" sz="2000" b="1" dirty="0"/>
              <a:t>index.html</a:t>
            </a:r>
            <a:r>
              <a:rPr kumimoji="1" lang="en-US" altLang="zh-TW" sz="2000" dirty="0"/>
              <a:t>”</a:t>
            </a:r>
          </a:p>
          <a:p>
            <a:r>
              <a:rPr kumimoji="1" lang="en-US" altLang="zh-TW" sz="2400" dirty="0"/>
              <a:t>Upload all source code to FTP. (reference </a:t>
            </a:r>
            <a:r>
              <a:rPr kumimoji="1" lang="en-US" altLang="zh-TW" sz="2400" dirty="0" err="1"/>
              <a:t>eeclass</a:t>
            </a:r>
            <a:r>
              <a:rPr kumimoji="1" lang="en-US" altLang="zh-TW" sz="2400" dirty="0"/>
              <a:t>)</a:t>
            </a:r>
          </a:p>
          <a:p>
            <a:pPr lvl="1"/>
            <a:r>
              <a:rPr lang="en-US" altLang="zh-TW" sz="2000" dirty="0">
                <a:solidFill>
                  <a:srgbClr val="212121"/>
                </a:solidFill>
                <a:ea typeface="inherit"/>
              </a:rPr>
              <a:t>C</a:t>
            </a:r>
            <a:r>
              <a:rPr lang="zh-TW" altLang="zh-TW" sz="2000" dirty="0">
                <a:solidFill>
                  <a:srgbClr val="212121"/>
                </a:solidFill>
                <a:ea typeface="inherit"/>
              </a:rPr>
              <a:t>ompress</a:t>
            </a:r>
            <a:r>
              <a:rPr lang="zh-TW" altLang="en-US" sz="2000" dirty="0">
                <a:solidFill>
                  <a:srgbClr val="212121"/>
                </a:solidFill>
                <a:ea typeface="inherit"/>
              </a:rPr>
              <a:t> </a:t>
            </a:r>
            <a:r>
              <a:rPr lang="en-US" altLang="zh-TW" sz="2000" dirty="0">
                <a:solidFill>
                  <a:srgbClr val="212121"/>
                </a:solidFill>
                <a:ea typeface="inherit"/>
              </a:rPr>
              <a:t>all files into</a:t>
            </a:r>
            <a:r>
              <a:rPr lang="zh-TW" altLang="en-US" sz="2000" dirty="0">
                <a:solidFill>
                  <a:srgbClr val="212121"/>
                </a:solidFill>
                <a:ea typeface="inherit"/>
              </a:rPr>
              <a:t> </a:t>
            </a:r>
            <a:r>
              <a:rPr lang="en-US" altLang="zh-TW" sz="2000" dirty="0">
                <a:solidFill>
                  <a:srgbClr val="0070C0"/>
                </a:solidFill>
                <a:ea typeface="inherit"/>
              </a:rPr>
              <a:t>Assignment01_</a:t>
            </a:r>
            <a:r>
              <a:rPr lang="zh-TW" altLang="en-US" sz="2000" dirty="0">
                <a:solidFill>
                  <a:srgbClr val="0070C0"/>
                </a:solidFill>
                <a:ea typeface="inherit"/>
              </a:rPr>
              <a:t>學號</a:t>
            </a:r>
            <a:r>
              <a:rPr lang="en-US" altLang="zh-TW" sz="2000" dirty="0">
                <a:solidFill>
                  <a:srgbClr val="0070C0"/>
                </a:solidFill>
                <a:ea typeface="inherit"/>
              </a:rPr>
              <a:t>.</a:t>
            </a:r>
            <a:r>
              <a:rPr kumimoji="1" lang="en-US" altLang="zh-TW" sz="2000" b="1" dirty="0">
                <a:solidFill>
                  <a:srgbClr val="0070C0"/>
                </a:solidFill>
              </a:rPr>
              <a:t>zip </a:t>
            </a:r>
            <a:r>
              <a:rPr kumimoji="1" lang="en-US" altLang="zh-TW" sz="2000" dirty="0"/>
              <a:t>then upload</a:t>
            </a:r>
          </a:p>
          <a:p>
            <a:pPr lvl="1"/>
            <a:r>
              <a:rPr kumimoji="1" lang="en-US" altLang="zh-TW" sz="2000" dirty="0"/>
              <a:t>index.html, .</a:t>
            </a:r>
            <a:r>
              <a:rPr kumimoji="1" lang="en-US" altLang="zh-TW" sz="2000" dirty="0" err="1"/>
              <a:t>css</a:t>
            </a:r>
            <a:r>
              <a:rPr kumimoji="1" lang="en-US" altLang="zh-TW" sz="2000" dirty="0"/>
              <a:t>, .</a:t>
            </a:r>
            <a:r>
              <a:rPr kumimoji="1" lang="en-US" altLang="zh-TW" sz="2000" dirty="0" err="1"/>
              <a:t>js</a:t>
            </a:r>
            <a:r>
              <a:rPr kumimoji="1" lang="en-US" altLang="zh-TW" sz="2000" dirty="0"/>
              <a:t>, README.md, etc.</a:t>
            </a:r>
          </a:p>
          <a:p>
            <a:pPr lvl="1"/>
            <a:r>
              <a:rPr kumimoji="1" lang="en-US" altLang="zh-TW" sz="2000" dirty="0"/>
              <a:t>source files</a:t>
            </a:r>
          </a:p>
          <a:p>
            <a:pPr lvl="1"/>
            <a:r>
              <a:rPr kumimoji="1" lang="en-US" altLang="zh-TW" sz="2000" dirty="0"/>
              <a:t>If you upload the files again, please change the filename become </a:t>
            </a:r>
            <a:r>
              <a:rPr lang="en-US" altLang="zh-TW" sz="2000" dirty="0">
                <a:solidFill>
                  <a:srgbClr val="0070C0"/>
                </a:solidFill>
                <a:ea typeface="inherit"/>
              </a:rPr>
              <a:t>Assignment01_</a:t>
            </a:r>
            <a:r>
              <a:rPr lang="zh-TW" altLang="en-US" sz="2000" dirty="0">
                <a:solidFill>
                  <a:srgbClr val="0070C0"/>
                </a:solidFill>
                <a:ea typeface="inherit"/>
              </a:rPr>
              <a:t>學號</a:t>
            </a:r>
            <a:r>
              <a:rPr lang="en-US" altLang="zh-TW" sz="2000" dirty="0">
                <a:solidFill>
                  <a:srgbClr val="0070C0"/>
                </a:solidFill>
                <a:ea typeface="inherit"/>
              </a:rPr>
              <a:t>_</a:t>
            </a:r>
            <a:r>
              <a:rPr lang="en-US" altLang="zh-TW" sz="2000" dirty="0" err="1">
                <a:solidFill>
                  <a:srgbClr val="0070C0"/>
                </a:solidFill>
                <a:ea typeface="inherit"/>
              </a:rPr>
              <a:t>v?.</a:t>
            </a:r>
            <a:r>
              <a:rPr kumimoji="1" lang="en-US" altLang="zh-TW" sz="2000" b="1" dirty="0" err="1">
                <a:solidFill>
                  <a:srgbClr val="0070C0"/>
                </a:solidFill>
              </a:rPr>
              <a:t>zip</a:t>
            </a:r>
            <a:r>
              <a:rPr kumimoji="1" lang="en-US" altLang="zh-TW" sz="2000" b="1" dirty="0">
                <a:solidFill>
                  <a:srgbClr val="0070C0"/>
                </a:solidFill>
              </a:rPr>
              <a:t> </a:t>
            </a:r>
            <a:r>
              <a:rPr kumimoji="1" lang="en-US" altLang="zh-TW" sz="2000" b="1" dirty="0"/>
              <a:t>(v? -&gt; which version)</a:t>
            </a:r>
            <a:r>
              <a:rPr kumimoji="1" lang="en-US" altLang="zh-TW" sz="2000" b="1" dirty="0">
                <a:solidFill>
                  <a:srgbClr val="0070C0"/>
                </a:solidFill>
              </a:rPr>
              <a:t> </a:t>
            </a:r>
            <a:endParaRPr kumimoji="1" lang="en-US" altLang="zh-TW" sz="2000" dirty="0"/>
          </a:p>
          <a:p>
            <a:r>
              <a:rPr kumimoji="1" lang="en-US" altLang="zh-TW" sz="2400" b="1" dirty="0"/>
              <a:t>MD5</a:t>
            </a:r>
            <a:r>
              <a:rPr kumimoji="1" lang="zh-TW" altLang="en-US" sz="2400" b="1" dirty="0"/>
              <a:t> </a:t>
            </a:r>
            <a:r>
              <a:rPr kumimoji="1" lang="en-US" altLang="zh-TW" sz="2400" b="1" dirty="0"/>
              <a:t>checksum</a:t>
            </a:r>
            <a:r>
              <a:rPr kumimoji="1" lang="zh-TW" altLang="en-US" sz="2400" b="1" dirty="0"/>
              <a:t> </a:t>
            </a:r>
            <a:r>
              <a:rPr kumimoji="1" lang="en-US" altLang="zh-TW" sz="2400" dirty="0"/>
              <a:t>(</a:t>
            </a:r>
            <a:r>
              <a:rPr kumimoji="1" lang="en-US" altLang="zh-TW" sz="2400" dirty="0">
                <a:solidFill>
                  <a:srgbClr val="FF0000"/>
                </a:solidFill>
              </a:rPr>
              <a:t>if you didn’t do this </a:t>
            </a:r>
            <a:r>
              <a:rPr kumimoji="1" lang="en-US" altLang="zh-TW" sz="2400" dirty="0">
                <a:solidFill>
                  <a:srgbClr val="FF0000"/>
                </a:solidFill>
                <a:sym typeface="Wingdings" pitchFamily="2" charset="2"/>
              </a:rPr>
              <a:t> </a:t>
            </a:r>
            <a:r>
              <a:rPr kumimoji="1" lang="en-US" altLang="zh-TW" sz="2400" b="1" dirty="0">
                <a:solidFill>
                  <a:srgbClr val="FF0000"/>
                </a:solidFill>
              </a:rPr>
              <a:t>-10%</a:t>
            </a:r>
            <a:r>
              <a:rPr kumimoji="1" lang="en-US" altLang="zh-TW" sz="2400" dirty="0"/>
              <a:t>)</a:t>
            </a:r>
          </a:p>
          <a:p>
            <a:r>
              <a:rPr kumimoji="1" lang="en-US" altLang="zh-TW" sz="2400" dirty="0">
                <a:solidFill>
                  <a:srgbClr val="FF0000"/>
                </a:solidFill>
              </a:rPr>
              <a:t>FIRM deadline: 2022/04/03 23:59 (commit time)</a:t>
            </a:r>
          </a:p>
          <a:p>
            <a:r>
              <a:rPr kumimoji="1" lang="en-US" altLang="zh-TW" sz="2000" dirty="0"/>
              <a:t>Upload your </a:t>
            </a:r>
            <a:r>
              <a:rPr kumimoji="1" lang="en-US" altLang="zh-TW" sz="2000" dirty="0">
                <a:solidFill>
                  <a:srgbClr val="FF0000"/>
                </a:solidFill>
              </a:rPr>
              <a:t>MD5 </a:t>
            </a:r>
            <a:r>
              <a:rPr kumimoji="1" lang="en-US" altLang="zh-TW" sz="2000" dirty="0"/>
              <a:t>and</a:t>
            </a:r>
            <a:r>
              <a:rPr kumimoji="1" lang="en-US" altLang="zh-TW" sz="2000" dirty="0">
                <a:solidFill>
                  <a:srgbClr val="FF0000"/>
                </a:solidFill>
              </a:rPr>
              <a:t> web link </a:t>
            </a:r>
            <a:r>
              <a:rPr kumimoji="1" lang="en-US" altLang="zh-TW" sz="2000" dirty="0"/>
              <a:t>to </a:t>
            </a:r>
            <a:r>
              <a:rPr kumimoji="1" lang="en-US" altLang="zh-TW" sz="2000" dirty="0" err="1"/>
              <a:t>eeclass</a:t>
            </a:r>
            <a:endParaRPr kumimoji="1" lang="en-US" altLang="zh-TW" sz="2000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214483"/>
            <a:ext cx="20840" cy="2823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-6348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TW" altLang="zh-TW" sz="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TW" altLang="zh-TW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3541242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69DB9-7B59-48ED-A882-103A8656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Add permission to TA’s account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52936"/>
            <a:ext cx="9144000" cy="3846657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內容版面配置區 2">
            <a:extLst>
              <a:ext uri="{FF2B5EF4-FFF2-40B4-BE49-F238E27FC236}">
                <a16:creationId xmlns:a16="http://schemas.microsoft.com/office/drawing/2014/main" id="{702D7225-05F4-47EF-92AB-2232C3401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/>
          </a:bodyPr>
          <a:lstStyle/>
          <a:p>
            <a:r>
              <a:rPr lang="en-US" altLang="zh-TW" dirty="0"/>
              <a:t>Go project setting and select “Users and permissions”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7740352" y="3717032"/>
            <a:ext cx="122413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827584" y="4596244"/>
            <a:ext cx="1728192" cy="3600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07250248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B69DB9-7B59-48ED-A882-103A86560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TW" dirty="0"/>
              <a:t>Add permission to TA’s account</a:t>
            </a:r>
            <a:endParaRPr lang="zh-TW" altLang="en-US" dirty="0"/>
          </a:p>
        </p:txBody>
      </p:sp>
      <p:sp>
        <p:nvSpPr>
          <p:cNvPr id="7" name="內容版面配置區 2">
            <a:extLst>
              <a:ext uri="{FF2B5EF4-FFF2-40B4-BE49-F238E27FC236}">
                <a16:creationId xmlns:a16="http://schemas.microsoft.com/office/drawing/2014/main" id="{702D7225-05F4-47EF-92AB-2232C34015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764904"/>
          </a:xfrm>
        </p:spPr>
        <p:txBody>
          <a:bodyPr>
            <a:normAutofit/>
          </a:bodyPr>
          <a:lstStyle/>
          <a:p>
            <a:r>
              <a:rPr lang="en-US" altLang="zh-TW" dirty="0"/>
              <a:t>Add </a:t>
            </a:r>
            <a:r>
              <a:rPr lang="en-US" altLang="zh-TW" b="1" dirty="0"/>
              <a:t>cgvlab711839@gmail.com</a:t>
            </a:r>
            <a:r>
              <a:rPr lang="en-US" altLang="zh-TW" dirty="0"/>
              <a:t> as editor to your project.</a:t>
            </a:r>
            <a:endParaRPr lang="zh-TW" altLang="en-US" dirty="0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89040"/>
            <a:ext cx="9144000" cy="1968894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7812360" y="5013176"/>
            <a:ext cx="1224136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481850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作業規則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601924"/>
            <a:ext cx="8229600" cy="4522514"/>
          </a:xfrm>
        </p:spPr>
        <p:txBody>
          <a:bodyPr>
            <a:norm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程式碼嚴禁抄襲，抓到抄襲者，抄襲與被抄襲者</a:t>
            </a:r>
            <a:endParaRPr lang="en-US" altLang="zh-TW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zh-TW" altLang="en-US" sz="4400" b="1" dirty="0">
                <a:solidFill>
                  <a:srgbClr val="FF0000"/>
                </a:solidFill>
              </a:rPr>
              <a:t>直接當掉！直接當掉！直接當掉！</a:t>
            </a:r>
            <a:endParaRPr lang="en-US" altLang="zh-TW" sz="44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zh-TW" altLang="en-US" sz="2400" b="1" dirty="0">
                <a:solidFill>
                  <a:srgbClr val="FF0000"/>
                </a:solidFill>
              </a:rPr>
              <a:t>直接當掉！直接當掉！直接當掉！</a:t>
            </a:r>
            <a:endParaRPr lang="en-US" altLang="zh-TW" sz="24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en-US" altLang="zh-TW" sz="1600" b="1" dirty="0">
                <a:solidFill>
                  <a:srgbClr val="FF0000"/>
                </a:solidFill>
              </a:rPr>
              <a:t>…</a:t>
            </a:r>
          </a:p>
          <a:p>
            <a:r>
              <a:rPr lang="zh-TW" altLang="en-US" dirty="0"/>
              <a:t>繳交期限為兩個星期，</a:t>
            </a:r>
            <a:r>
              <a:rPr lang="zh-TW" altLang="en-US" dirty="0">
                <a:solidFill>
                  <a:srgbClr val="FF0000"/>
                </a:solidFill>
              </a:rPr>
              <a:t>不得遲交。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/>
              <a:t>沒有屍體分數，</a:t>
            </a:r>
            <a:r>
              <a:rPr lang="zh-TW" altLang="en-US" dirty="0">
                <a:solidFill>
                  <a:srgbClr val="FF0000"/>
                </a:solidFill>
              </a:rPr>
              <a:t>遲交零分且不得補交。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83588202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Web Canvas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963" y="2006672"/>
            <a:ext cx="4248472" cy="3108129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6781" y="3058124"/>
            <a:ext cx="4370765" cy="3068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3359814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作業繳交規則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5035698"/>
          </a:xfrm>
        </p:spPr>
        <p:txBody>
          <a:bodyPr>
            <a:normAutofit fontScale="92500" lnSpcReduction="20000"/>
          </a:bodyPr>
          <a:lstStyle/>
          <a:p>
            <a:r>
              <a:rPr lang="zh-TW" altLang="en-US" dirty="0"/>
              <a:t>請</a:t>
            </a:r>
            <a:r>
              <a:rPr lang="zh-TW" altLang="en-US" b="1" dirty="0">
                <a:solidFill>
                  <a:srgbClr val="FF0000"/>
                </a:solidFill>
              </a:rPr>
              <a:t>務必</a:t>
            </a:r>
            <a:r>
              <a:rPr lang="zh-TW" altLang="en-US" dirty="0"/>
              <a:t>透過 </a:t>
            </a:r>
            <a:r>
              <a:rPr lang="en-US" altLang="zh-TW" dirty="0"/>
              <a:t>MD5</a:t>
            </a:r>
            <a:r>
              <a:rPr lang="zh-TW" altLang="en-US" dirty="0"/>
              <a:t> 獲得作業</a:t>
            </a:r>
            <a:r>
              <a:rPr lang="en-US" altLang="zh-TW" dirty="0"/>
              <a:t>checksum</a:t>
            </a:r>
            <a:r>
              <a:rPr lang="zh-TW" altLang="en-US" dirty="0"/>
              <a:t> 後填入 </a:t>
            </a:r>
            <a:r>
              <a:rPr lang="en-US" altLang="zh-TW" dirty="0"/>
              <a:t>google </a:t>
            </a:r>
            <a:r>
              <a:rPr lang="zh-TW" altLang="en-US" dirty="0"/>
              <a:t>表單。</a:t>
            </a:r>
            <a:endParaRPr lang="en-US" altLang="zh-TW" dirty="0"/>
          </a:p>
          <a:p>
            <a:r>
              <a:rPr lang="zh-TW" altLang="en-US" dirty="0"/>
              <a:t>如遇各種原因無法在作業期限前完成上傳，我們將比對 </a:t>
            </a:r>
            <a:r>
              <a:rPr lang="en-US" altLang="zh-TW" dirty="0"/>
              <a:t>checksum</a:t>
            </a:r>
            <a:r>
              <a:rPr lang="zh-TW" altLang="en-US" dirty="0"/>
              <a:t>。若 </a:t>
            </a:r>
            <a:r>
              <a:rPr lang="en-US" altLang="zh-TW" dirty="0"/>
              <a:t>checksum</a:t>
            </a:r>
            <a:r>
              <a:rPr lang="zh-TW" altLang="en-US" dirty="0"/>
              <a:t> 一致則不算遲交。</a:t>
            </a:r>
            <a:endParaRPr lang="en-US" altLang="zh-TW" dirty="0"/>
          </a:p>
          <a:p>
            <a:r>
              <a:rPr lang="zh-TW" altLang="en-US" dirty="0">
                <a:solidFill>
                  <a:srgbClr val="FF0000"/>
                </a:solidFill>
              </a:rPr>
              <a:t>繳交作業以</a:t>
            </a:r>
            <a:r>
              <a:rPr lang="en-US" altLang="zh-TW" dirty="0">
                <a:solidFill>
                  <a:srgbClr val="FF0000"/>
                </a:solidFill>
              </a:rPr>
              <a:t>MD5</a:t>
            </a:r>
            <a:r>
              <a:rPr lang="zh-TW" altLang="en-US" dirty="0">
                <a:solidFill>
                  <a:srgbClr val="FF0000"/>
                </a:solidFill>
              </a:rPr>
              <a:t>為主</a:t>
            </a:r>
            <a:r>
              <a:rPr lang="zh-TW" altLang="en-US" dirty="0"/>
              <a:t>，若有多個 </a:t>
            </a:r>
            <a:r>
              <a:rPr lang="en-US" altLang="zh-TW" dirty="0"/>
              <a:t>checksum</a:t>
            </a:r>
            <a:r>
              <a:rPr lang="zh-TW" altLang="en-US" dirty="0"/>
              <a:t> 則</a:t>
            </a:r>
            <a:r>
              <a:rPr lang="zh-TW" altLang="en-US" dirty="0">
                <a:solidFill>
                  <a:srgbClr val="FF0000"/>
                </a:solidFill>
              </a:rPr>
              <a:t>取時間最晚</a:t>
            </a:r>
            <a:r>
              <a:rPr lang="zh-TW" altLang="en-US" dirty="0"/>
              <a:t>的為主。</a:t>
            </a:r>
            <a:endParaRPr lang="en-US" altLang="zh-TW" dirty="0"/>
          </a:p>
          <a:p>
            <a:r>
              <a:rPr lang="en-US" altLang="zh-TW" dirty="0">
                <a:hlinkClick r:id="rId3"/>
              </a:rPr>
              <a:t>MD5 online generator</a:t>
            </a:r>
          </a:p>
          <a:p>
            <a:r>
              <a:rPr lang="en-US" altLang="zh-TW" dirty="0">
                <a:hlinkClick r:id="rId4"/>
              </a:rPr>
              <a:t>MD5</a:t>
            </a:r>
            <a:r>
              <a:rPr lang="zh-TW" altLang="en-US" dirty="0">
                <a:hlinkClick r:id="rId4"/>
              </a:rPr>
              <a:t> </a:t>
            </a:r>
            <a:r>
              <a:rPr lang="en-US" altLang="zh-TW" dirty="0">
                <a:hlinkClick r:id="rId4"/>
              </a:rPr>
              <a:t>checksum</a:t>
            </a:r>
            <a:r>
              <a:rPr lang="zh-TW" altLang="en-US" dirty="0">
                <a:hlinkClick r:id="rId4"/>
              </a:rPr>
              <a:t> 登記表單</a:t>
            </a:r>
            <a:endParaRPr lang="en-US" altLang="zh-TW" dirty="0"/>
          </a:p>
          <a:p>
            <a:r>
              <a:rPr lang="en-US" altLang="zh-TW" dirty="0">
                <a:hlinkClick r:id="rId5"/>
              </a:rPr>
              <a:t>MD5</a:t>
            </a:r>
            <a:r>
              <a:rPr lang="zh-TW" altLang="en-US" dirty="0">
                <a:hlinkClick r:id="rId5"/>
              </a:rPr>
              <a:t> </a:t>
            </a:r>
            <a:r>
              <a:rPr lang="en-US" altLang="zh-TW" dirty="0">
                <a:hlinkClick r:id="rId5"/>
              </a:rPr>
              <a:t>checksum</a:t>
            </a:r>
            <a:r>
              <a:rPr lang="zh-TW" altLang="en-US" dirty="0">
                <a:hlinkClick r:id="rId5"/>
              </a:rPr>
              <a:t> 登記查看</a:t>
            </a:r>
            <a:endParaRPr lang="en-US" altLang="zh-TW" dirty="0"/>
          </a:p>
          <a:p>
            <a:r>
              <a:rPr lang="en-US" altLang="zh-TW" dirty="0">
                <a:hlinkClick r:id="rId6"/>
              </a:rPr>
              <a:t>MD5</a:t>
            </a:r>
            <a:r>
              <a:rPr lang="zh-TW" altLang="en-US" dirty="0">
                <a:hlinkClick r:id="rId6"/>
              </a:rPr>
              <a:t> 使用方法</a:t>
            </a:r>
            <a:endParaRPr lang="en-US" altLang="zh-TW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20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05279900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作業繳交流程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57200" y="1501912"/>
            <a:ext cx="8229600" cy="4983162"/>
          </a:xfrm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zh-TW" altLang="en-US" sz="2800" dirty="0"/>
              <a:t>請務必遵守以下規則：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將作業打包壓成</a:t>
            </a:r>
            <a:r>
              <a:rPr lang="en-US" altLang="zh-TW" sz="2800" dirty="0"/>
              <a:t>zip</a:t>
            </a:r>
            <a:r>
              <a:rPr lang="zh-TW" altLang="en-US" sz="2800" dirty="0"/>
              <a:t>檔，檔名格式以及打包內容以當次作業公告為主。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幫</a:t>
            </a:r>
            <a:r>
              <a:rPr lang="en-US" altLang="zh-TW" sz="2800" dirty="0"/>
              <a:t>zip</a:t>
            </a:r>
            <a:r>
              <a:rPr lang="zh-TW" altLang="en-US" sz="2800" dirty="0"/>
              <a:t>檔產生</a:t>
            </a:r>
            <a:r>
              <a:rPr lang="en-US" altLang="zh-TW" sz="2800" dirty="0"/>
              <a:t>MD5</a:t>
            </a:r>
            <a:r>
              <a:rPr lang="zh-TW" altLang="en-US" sz="2800" dirty="0"/>
              <a:t>，並填寫</a:t>
            </a:r>
            <a:r>
              <a:rPr lang="en-US" altLang="zh-TW" sz="2800" dirty="0"/>
              <a:t>google</a:t>
            </a:r>
            <a:r>
              <a:rPr lang="zh-TW" altLang="en-US" sz="2800" dirty="0"/>
              <a:t>表單。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將</a:t>
            </a:r>
            <a:r>
              <a:rPr lang="en-US" altLang="zh-TW" sz="2800" dirty="0"/>
              <a:t>zip</a:t>
            </a:r>
            <a:r>
              <a:rPr lang="zh-TW" altLang="en-US" sz="2800" dirty="0"/>
              <a:t>檔上傳</a:t>
            </a:r>
            <a:r>
              <a:rPr lang="en-US" altLang="zh-TW" sz="2800" dirty="0"/>
              <a:t>ftp</a:t>
            </a:r>
            <a:r>
              <a:rPr lang="zh-TW" altLang="en-US" sz="2800" dirty="0"/>
              <a:t>。</a:t>
            </a:r>
            <a:endParaRPr lang="en-US" altLang="zh-TW" sz="2800" dirty="0"/>
          </a:p>
          <a:p>
            <a:pPr marL="514350" indent="-514350">
              <a:buAutoNum type="arabicPeriod"/>
            </a:pPr>
            <a:r>
              <a:rPr lang="zh-TW" altLang="en-US" sz="2800" dirty="0"/>
              <a:t>將</a:t>
            </a:r>
            <a:r>
              <a:rPr lang="en-US" altLang="zh-TW" sz="2800" dirty="0"/>
              <a:t>MD5</a:t>
            </a:r>
            <a:r>
              <a:rPr lang="zh-TW" altLang="en-US" sz="2800" dirty="0"/>
              <a:t>和網址繳交至</a:t>
            </a:r>
            <a:r>
              <a:rPr lang="en-US" altLang="zh-TW" sz="2800" dirty="0"/>
              <a:t>eeclass</a:t>
            </a:r>
            <a:r>
              <a:rPr lang="zh-TW" altLang="en-US" sz="2800" dirty="0"/>
              <a:t>。</a:t>
            </a:r>
            <a:endParaRPr lang="en-US" altLang="zh-TW" sz="2800" dirty="0"/>
          </a:p>
          <a:p>
            <a:pPr marL="0" indent="0" algn="ctr">
              <a:buNone/>
            </a:pPr>
            <a:endParaRPr lang="en-US" altLang="zh-TW" sz="40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zh-TW" altLang="en-US" sz="4000" b="1" dirty="0">
                <a:solidFill>
                  <a:srgbClr val="FF0000"/>
                </a:solidFill>
              </a:rPr>
              <a:t>若違反任何一項繳交作業</a:t>
            </a:r>
            <a:r>
              <a:rPr lang="en-US" altLang="zh-TW" sz="4000" b="1" dirty="0">
                <a:solidFill>
                  <a:srgbClr val="FF0000"/>
                </a:solidFill>
              </a:rPr>
              <a:t>SOP</a:t>
            </a:r>
            <a:r>
              <a:rPr lang="zh-TW" altLang="en-US" sz="4000" b="1" dirty="0">
                <a:solidFill>
                  <a:srgbClr val="FF0000"/>
                </a:solidFill>
              </a:rPr>
              <a:t>，</a:t>
            </a:r>
            <a:endParaRPr lang="en-US" altLang="zh-TW" sz="4000" b="1" dirty="0">
              <a:solidFill>
                <a:srgbClr val="FF0000"/>
              </a:solidFill>
            </a:endParaRPr>
          </a:p>
          <a:p>
            <a:pPr marL="0" indent="0" algn="ctr">
              <a:buNone/>
            </a:pPr>
            <a:r>
              <a:rPr lang="zh-TW" altLang="en-US" sz="4000" b="1" dirty="0">
                <a:solidFill>
                  <a:srgbClr val="FF0000"/>
                </a:solidFill>
              </a:rPr>
              <a:t>一律扣作業總分</a:t>
            </a:r>
            <a:r>
              <a:rPr lang="en-US" altLang="zh-TW" sz="4000" b="1" dirty="0">
                <a:solidFill>
                  <a:srgbClr val="FF0000"/>
                </a:solidFill>
              </a:rPr>
              <a:t>10</a:t>
            </a:r>
            <a:r>
              <a:rPr lang="zh-TW" altLang="en-US" sz="4000" b="1" dirty="0">
                <a:solidFill>
                  <a:srgbClr val="FF0000"/>
                </a:solidFill>
              </a:rPr>
              <a:t>分！！！</a:t>
            </a:r>
            <a:endParaRPr lang="en-US" altLang="zh-TW" sz="4000" b="1" dirty="0">
              <a:solidFill>
                <a:srgbClr val="FF0000"/>
              </a:solidFill>
            </a:endParaRPr>
          </a:p>
          <a:p>
            <a:pPr marL="0" indent="0">
              <a:buNone/>
            </a:pPr>
            <a:endParaRPr lang="en-US" altLang="zh-TW" sz="2400" b="1" dirty="0"/>
          </a:p>
          <a:p>
            <a:pPr marL="0" indent="0">
              <a:buNone/>
            </a:pPr>
            <a:r>
              <a:rPr lang="zh-TW" altLang="en-US" sz="2400" b="1" dirty="0"/>
              <a:t>貼心提醒：</a:t>
            </a:r>
            <a:r>
              <a:rPr lang="zh-TW" altLang="en-US" sz="2400" dirty="0"/>
              <a:t>請同學守護</a:t>
            </a:r>
            <a:r>
              <a:rPr lang="en-US" altLang="zh-TW" sz="2400" dirty="0"/>
              <a:t>zip</a:t>
            </a:r>
            <a:r>
              <a:rPr lang="zh-TW" altLang="en-US" sz="2400" dirty="0"/>
              <a:t>檔至作業成績公告或期末。</a:t>
            </a:r>
            <a:endParaRPr lang="en-US" altLang="zh-TW" sz="2400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pPr/>
              <a:t>21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44634199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TW" sz="2800" dirty="0"/>
              <a:t>Create your own web page with </a:t>
            </a:r>
            <a:r>
              <a:rPr lang="en-US" altLang="zh-TW" sz="2800" b="1" dirty="0"/>
              <a:t>HTML5 canvas element</a:t>
            </a:r>
            <a:r>
              <a:rPr lang="en-US" altLang="zh-TW" sz="2800" dirty="0"/>
              <a:t> where we can draw somethings.</a:t>
            </a:r>
            <a:r>
              <a:rPr lang="en-US" altLang="zh-TW" sz="2800" b="1" dirty="0"/>
              <a:t>(HTML)</a:t>
            </a:r>
          </a:p>
          <a:p>
            <a:r>
              <a:rPr lang="en-US" altLang="zh-TW" sz="2800" dirty="0"/>
              <a:t>Beautify appearance </a:t>
            </a:r>
            <a:r>
              <a:rPr lang="en-US" altLang="zh-TW" sz="2800" b="1" dirty="0"/>
              <a:t>(CSS)</a:t>
            </a:r>
            <a:r>
              <a:rPr lang="en-US" altLang="zh-TW" sz="2800" dirty="0"/>
              <a:t>. </a:t>
            </a:r>
          </a:p>
          <a:p>
            <a:r>
              <a:rPr lang="en-US" altLang="zh-TW" sz="2800" dirty="0"/>
              <a:t>Design user interaction widgets and control tools for custom setting or editing </a:t>
            </a:r>
            <a:r>
              <a:rPr lang="en-US" altLang="zh-TW" sz="2800" b="1" dirty="0"/>
              <a:t>(JavaScript).</a:t>
            </a:r>
          </a:p>
          <a:p>
            <a:r>
              <a:rPr lang="en-US" altLang="zh-TW" sz="2800" dirty="0"/>
              <a:t>Describing the functions of your canvas in </a:t>
            </a:r>
            <a:r>
              <a:rPr lang="en-US" altLang="zh-TW" sz="2800" dirty="0">
                <a:solidFill>
                  <a:srgbClr val="FF0000"/>
                </a:solidFill>
              </a:rPr>
              <a:t>README.md </a:t>
            </a:r>
            <a:r>
              <a:rPr lang="en-US" altLang="zh-TW" sz="2800" dirty="0"/>
              <a:t>by </a:t>
            </a:r>
            <a:r>
              <a:rPr lang="en-US" altLang="zh-TW" sz="2800" dirty="0" err="1"/>
              <a:t>HackMD</a:t>
            </a:r>
            <a:r>
              <a:rPr lang="en-US" altLang="zh-TW" sz="2800" dirty="0"/>
              <a:t> (you can reference the template by TAs)</a:t>
            </a:r>
            <a:endParaRPr lang="en-US" altLang="zh-TW" sz="2800" b="1" dirty="0"/>
          </a:p>
          <a:p>
            <a:r>
              <a:rPr lang="en-US" altLang="zh-TW" sz="2800" dirty="0"/>
              <a:t>You ought to explain how to operate your web, if TAs can’t find the function, you won’t get the points.</a:t>
            </a:r>
          </a:p>
          <a:p>
            <a:endParaRPr lang="en-US" altLang="zh-TW" sz="2800" dirty="0"/>
          </a:p>
          <a:p>
            <a:pPr lvl="1"/>
            <a:endParaRPr lang="en-US" altLang="zh-TW" sz="2400" dirty="0"/>
          </a:p>
        </p:txBody>
      </p:sp>
    </p:spTree>
    <p:extLst>
      <p:ext uri="{BB962C8B-B14F-4D97-AF65-F5344CB8AC3E}">
        <p14:creationId xmlns:p14="http://schemas.microsoft.com/office/powerpoint/2010/main" val="1259309287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components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>
                <a:highlight>
                  <a:srgbClr val="FFFF00"/>
                </a:highlight>
              </a:rPr>
              <a:t>Basic control tools (30%)</a:t>
            </a:r>
          </a:p>
          <a:p>
            <a:pPr lvl="1"/>
            <a:r>
              <a:rPr lang="en-US" altLang="zh-TW" sz="2000" dirty="0">
                <a:highlight>
                  <a:srgbClr val="FFFF00"/>
                </a:highlight>
              </a:rPr>
              <a:t>Brush and Eraser </a:t>
            </a:r>
            <a:r>
              <a:rPr lang="en-US" altLang="zh-TW" sz="2000" dirty="0">
                <a:solidFill>
                  <a:srgbClr val="FF0000"/>
                </a:solidFill>
                <a:highlight>
                  <a:srgbClr val="FFFF00"/>
                </a:highlight>
              </a:rPr>
              <a:t>(You can not use white color as eraser!)</a:t>
            </a:r>
          </a:p>
          <a:p>
            <a:pPr lvl="1"/>
            <a:r>
              <a:rPr lang="en-US" altLang="zh-TW" sz="2000" dirty="0">
                <a:highlight>
                  <a:srgbClr val="FFFF00"/>
                </a:highlight>
              </a:rPr>
              <a:t>Color selector</a:t>
            </a:r>
            <a:endParaRPr lang="en-US" altLang="zh-TW" sz="2000" dirty="0">
              <a:solidFill>
                <a:srgbClr val="FF0000"/>
              </a:solidFill>
              <a:highlight>
                <a:srgbClr val="FFFF00"/>
              </a:highlight>
            </a:endParaRPr>
          </a:p>
          <a:p>
            <a:pPr lvl="1"/>
            <a:r>
              <a:rPr lang="en-US" altLang="zh-TW" sz="2000" dirty="0">
                <a:highlight>
                  <a:srgbClr val="FFFF00"/>
                </a:highlight>
              </a:rPr>
              <a:t>Simple menu (brush size)</a:t>
            </a:r>
          </a:p>
          <a:p>
            <a:r>
              <a:rPr lang="en-US" altLang="zh-TW" sz="2400" dirty="0">
                <a:highlight>
                  <a:srgbClr val="FFFF00"/>
                </a:highlight>
              </a:rPr>
              <a:t>Text input (10%)</a:t>
            </a:r>
          </a:p>
          <a:p>
            <a:pPr lvl="1"/>
            <a:r>
              <a:rPr lang="en-US" altLang="zh-TW" sz="2000" dirty="0">
                <a:highlight>
                  <a:srgbClr val="FFFF00"/>
                </a:highlight>
              </a:rPr>
              <a:t>User can type texts on canvas</a:t>
            </a:r>
          </a:p>
          <a:p>
            <a:pPr lvl="1"/>
            <a:r>
              <a:rPr lang="en-US" altLang="zh-TW" sz="2000" dirty="0">
                <a:highlight>
                  <a:srgbClr val="FFFF00"/>
                </a:highlight>
              </a:rPr>
              <a:t>Font menu (typeface and size)</a:t>
            </a:r>
            <a:endParaRPr lang="en-US" altLang="zh-TW" sz="1800" dirty="0">
              <a:highlight>
                <a:srgbClr val="FFFF00"/>
              </a:highlight>
            </a:endParaRPr>
          </a:p>
          <a:p>
            <a:r>
              <a:rPr lang="en-US" altLang="zh-TW" sz="2400" dirty="0">
                <a:highlight>
                  <a:srgbClr val="FFFF00"/>
                </a:highlight>
              </a:rPr>
              <a:t>Cursor icon (10%)</a:t>
            </a:r>
          </a:p>
          <a:p>
            <a:pPr lvl="1"/>
            <a:r>
              <a:rPr lang="en-US" altLang="zh-TW" sz="2000" dirty="0">
                <a:highlight>
                  <a:srgbClr val="FFFF00"/>
                </a:highlight>
              </a:rPr>
              <a:t>The image should change according to the currently used tool</a:t>
            </a:r>
          </a:p>
          <a:p>
            <a:r>
              <a:rPr lang="en-US" altLang="zh-TW" sz="2400" dirty="0">
                <a:highlight>
                  <a:srgbClr val="FFFF00"/>
                </a:highlight>
              </a:rPr>
              <a:t>Refresh button (5%)</a:t>
            </a:r>
          </a:p>
          <a:p>
            <a:pPr lvl="1"/>
            <a:r>
              <a:rPr lang="en-US" altLang="zh-TW" sz="2000" dirty="0">
                <a:highlight>
                  <a:srgbClr val="FFFF00"/>
                </a:highlight>
              </a:rPr>
              <a:t>Reset canvas </a:t>
            </a:r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597130660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/>
              <a:t>Advanced </a:t>
            </a:r>
            <a:r>
              <a:rPr lang="en-US" altLang="zh-TW" dirty="0"/>
              <a:t>tools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TW" sz="2800" dirty="0"/>
              <a:t>Different brush shapes (15%)</a:t>
            </a:r>
          </a:p>
          <a:p>
            <a:pPr lvl="1"/>
            <a:r>
              <a:rPr lang="en-US" altLang="zh-TW" sz="2400" dirty="0"/>
              <a:t>Circle, rectangle and triangle (5% for each shape)</a:t>
            </a:r>
          </a:p>
          <a:p>
            <a:pPr lvl="1"/>
            <a:r>
              <a:rPr lang="en-US" altLang="zh-TW" sz="2400" dirty="0"/>
              <a:t>Drag the cursor to make circles, rectangles, and triangles of different size (Please refer to the example)</a:t>
            </a:r>
          </a:p>
          <a:p>
            <a:pPr lvl="1"/>
            <a:r>
              <a:rPr lang="en-US" altLang="zh-TW" sz="2400" dirty="0"/>
              <a:t>Flickering canvas is not acceptable</a:t>
            </a:r>
            <a:endParaRPr lang="en-US" altLang="zh-TW" dirty="0"/>
          </a:p>
          <a:p>
            <a:r>
              <a:rPr lang="en-US" altLang="zh-TW" sz="2800" dirty="0"/>
              <a:t>Un/Re-do button (10%)</a:t>
            </a:r>
          </a:p>
          <a:p>
            <a:r>
              <a:rPr lang="en-US" altLang="zh-TW" sz="2800" dirty="0">
                <a:highlight>
                  <a:srgbClr val="FFFF00"/>
                </a:highlight>
              </a:rPr>
              <a:t>Image tool (5%)</a:t>
            </a:r>
          </a:p>
          <a:p>
            <a:pPr lvl="1"/>
            <a:r>
              <a:rPr lang="en-US" altLang="zh-TW" sz="2400" dirty="0">
                <a:highlight>
                  <a:srgbClr val="FFFF00"/>
                </a:highlight>
              </a:rPr>
              <a:t>User can upload image and paste it </a:t>
            </a:r>
          </a:p>
          <a:p>
            <a:r>
              <a:rPr lang="en-US" altLang="zh-TW" sz="2800" dirty="0">
                <a:highlight>
                  <a:srgbClr val="FFFF00"/>
                </a:highlight>
              </a:rPr>
              <a:t>Download (5%)</a:t>
            </a:r>
          </a:p>
          <a:p>
            <a:pPr lvl="1"/>
            <a:r>
              <a:rPr lang="en-US" altLang="zh-TW" sz="2400" dirty="0">
                <a:highlight>
                  <a:srgbClr val="FFFF00"/>
                </a:highlight>
              </a:rPr>
              <a:t>Download current canvas as an image file</a:t>
            </a:r>
            <a:endParaRPr lang="en-US" altLang="zh-TW" sz="2800" dirty="0">
              <a:highlight>
                <a:srgbClr val="FFFF00"/>
              </a:highlight>
            </a:endParaRPr>
          </a:p>
          <a:p>
            <a:endParaRPr lang="en-US" altLang="zh-TW" sz="2000" dirty="0"/>
          </a:p>
          <a:p>
            <a:pPr lvl="1"/>
            <a:endParaRPr lang="en-US" altLang="zh-TW" dirty="0"/>
          </a:p>
          <a:p>
            <a:pPr lvl="1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9407665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Basic Control Tools</a:t>
            </a:r>
            <a:endParaRPr lang="zh-TW" altLang="en-US" dirty="0"/>
          </a:p>
        </p:txBody>
      </p:sp>
      <p:pic>
        <p:nvPicPr>
          <p:cNvPr id="4" name="20200402_233102">
            <a:hlinkClick r:id="" action="ppaction://media"/>
            <a:extLst>
              <a:ext uri="{FF2B5EF4-FFF2-40B4-BE49-F238E27FC236}">
                <a16:creationId xmlns:a16="http://schemas.microsoft.com/office/drawing/2014/main" id="{C9573118-C61D-4724-8332-0334046F473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27252589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8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Text Input</a:t>
            </a:r>
            <a:endParaRPr lang="zh-TW" altLang="en-US" dirty="0"/>
          </a:p>
        </p:txBody>
      </p:sp>
      <p:pic>
        <p:nvPicPr>
          <p:cNvPr id="6" name="20200402_232357">
            <a:hlinkClick r:id="" action="ppaction://media"/>
            <a:extLst>
              <a:ext uri="{FF2B5EF4-FFF2-40B4-BE49-F238E27FC236}">
                <a16:creationId xmlns:a16="http://schemas.microsoft.com/office/drawing/2014/main" id="{5E893DDC-FA83-40D3-B263-3418CA37E76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8730802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0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Cursor Icon</a:t>
            </a:r>
            <a:endParaRPr lang="zh-TW" altLang="en-US" dirty="0"/>
          </a:p>
        </p:txBody>
      </p:sp>
      <p:pic>
        <p:nvPicPr>
          <p:cNvPr id="5" name="20200402_232451">
            <a:hlinkClick r:id="" action="ppaction://media"/>
            <a:extLst>
              <a:ext uri="{FF2B5EF4-FFF2-40B4-BE49-F238E27FC236}">
                <a16:creationId xmlns:a16="http://schemas.microsoft.com/office/drawing/2014/main" id="{C270A33A-E8AB-47BE-A669-B2726E7AC11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48264134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2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Un/Re-do button</a:t>
            </a:r>
            <a:endParaRPr lang="zh-TW" altLang="en-US" dirty="0"/>
          </a:p>
        </p:txBody>
      </p:sp>
      <p:pic>
        <p:nvPicPr>
          <p:cNvPr id="6" name="20200402_232717">
            <a:hlinkClick r:id="" action="ppaction://media"/>
            <a:extLst>
              <a:ext uri="{FF2B5EF4-FFF2-40B4-BE49-F238E27FC236}">
                <a16:creationId xmlns:a16="http://schemas.microsoft.com/office/drawing/2014/main" id="{54D9511E-F038-4B85-84C6-BA19A0AAB00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7200" y="1838325"/>
            <a:ext cx="8229600" cy="4049713"/>
          </a:xfr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869480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35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ourse_PPTX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8100" cap="sq">
          <a:solidFill>
            <a:srgbClr val="FF0000"/>
          </a:solidFill>
          <a:round/>
        </a:ln>
      </a:spPr>
      <a:bodyPr rtlCol="0" anchor="ctr"/>
      <a:lstStyle>
        <a:defPPr algn="ctr">
          <a:defRPr dirty="0"/>
        </a:defPPr>
      </a:lstStyle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spDef>
  </a:objectDefaults>
  <a:extraClrSchemeLst/>
  <a:extLst>
    <a:ext uri="{05A4C25C-085E-4340-85A3-A5531E510DB2}">
      <thm15:themeFamily xmlns:thm15="http://schemas.microsoft.com/office/thememl/2012/main" name="簡報5" id="{0BEFD3DD-8257-CC49-A72F-66F904296101}" vid="{352BCE09-1A75-9E41-8EDD-0FBD23D4AD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B293D44-CF12-42FB-A90A-456DFC87D2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Course_PPTX_Template</Template>
  <TotalTime>2227</TotalTime>
  <Words>709</Words>
  <Application>Microsoft Office PowerPoint</Application>
  <PresentationFormat>如螢幕大小 (4:3)</PresentationFormat>
  <Paragraphs>104</Paragraphs>
  <Slides>21</Slides>
  <Notes>8</Notes>
  <HiddenSlides>0</HiddenSlides>
  <MMClips>8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21</vt:i4>
      </vt:variant>
    </vt:vector>
  </HeadingPairs>
  <TitlesOfParts>
    <vt:vector size="27" baseType="lpstr">
      <vt:lpstr>Stencil Std</vt:lpstr>
      <vt:lpstr>微軟正黑體</vt:lpstr>
      <vt:lpstr>標楷體</vt:lpstr>
      <vt:lpstr>Arial</vt:lpstr>
      <vt:lpstr>Calibri</vt:lpstr>
      <vt:lpstr>Course_PPTX_Theme</vt:lpstr>
      <vt:lpstr>Assignment 01 Web Canvas</vt:lpstr>
      <vt:lpstr>Web Canvas</vt:lpstr>
      <vt:lpstr>Goal</vt:lpstr>
      <vt:lpstr>Basic components</vt:lpstr>
      <vt:lpstr>Advanced tools</vt:lpstr>
      <vt:lpstr>Basic Control Tools</vt:lpstr>
      <vt:lpstr>Text Input</vt:lpstr>
      <vt:lpstr>Cursor Icon</vt:lpstr>
      <vt:lpstr>Un/Re-do button</vt:lpstr>
      <vt:lpstr>Refresh Button</vt:lpstr>
      <vt:lpstr>Different Brush Shape</vt:lpstr>
      <vt:lpstr>Image Tool</vt:lpstr>
      <vt:lpstr>Download</vt:lpstr>
      <vt:lpstr>All Functions</vt:lpstr>
      <vt:lpstr>Scoring</vt:lpstr>
      <vt:lpstr>Reminder</vt:lpstr>
      <vt:lpstr>Add permission to TA’s account</vt:lpstr>
      <vt:lpstr>Add permission to TA’s account</vt:lpstr>
      <vt:lpstr>作業規則</vt:lpstr>
      <vt:lpstr>作業繳交規則</vt:lpstr>
      <vt:lpstr>作業繳交流程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Website with GitLab Pages</dc:title>
  <dc:creator>Roger Luo</dc:creator>
  <cp:lastModifiedBy>何家儀</cp:lastModifiedBy>
  <cp:revision>162</cp:revision>
  <cp:lastPrinted>1601-01-01T00:00:00Z</cp:lastPrinted>
  <dcterms:created xsi:type="dcterms:W3CDTF">2018-01-25T06:12:58Z</dcterms:created>
  <dcterms:modified xsi:type="dcterms:W3CDTF">2022-04-01T08:49:58Z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TC062560581033</vt:lpwstr>
  </property>
</Properties>
</file>

<file path=docProps/thumbnail.jpeg>
</file>